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embeddedFontLst>
    <p:embeddedFont>
      <p:font typeface="Georgia" panose="02040502050405020303" pitchFamily="18" charset="0"/>
      <p:regular r:id="rId11"/>
      <p:bold r:id="rId12"/>
      <p:italic r:id="rId13"/>
      <p:boldItalic r:id="rId14"/>
    </p:embeddedFont>
    <p:embeddedFont>
      <p:font typeface="Caveat" panose="020B0604020202020204" charset="0"/>
      <p:regular r:id="rId15"/>
      <p:bold r:id="rId16"/>
    </p:embeddedFont>
    <p:embeddedFont>
      <p:font typeface="Roboto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2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candidorg.sharepoint.com/sites/CandidInsights/Shared%20Documents/Insights%20and%20research/2020-05%20Covid-19%20NPO%20health%20JH-CBR/action%20that%20could%20change%20the%20calculus." TargetMode="External"/><Relationship Id="rId3" Type="http://schemas.openxmlformats.org/officeDocument/2006/relationships/hyperlink" Target="https://www.bridgespan.org/insights/library/strategy-development/nonprofit-scenario-planning-covid-19" TargetMode="External"/><Relationship Id="rId7" Type="http://schemas.openxmlformats.org/officeDocument/2006/relationships/hyperlink" Target="https://www.thenonprofittimes.com/finance/nonprofits-seek-60-billion-in-stimulus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nytimes.com/2020/06/10/business/ford-foundation-bonds-coronavirus.html" TargetMode="External"/><Relationship Id="rId5" Type="http://schemas.openxmlformats.org/officeDocument/2006/relationships/hyperlink" Target="http://gd7xi2tioeh408c7o34706rc-wpengine.netdna-ssl.com/wp-content/uploads/2020/06/Think-Outside-The-Box-How-Stakeholders-Can-Help-Nonprofits-Face-COVID-19.pdf" TargetMode="External"/><Relationship Id="rId4" Type="http://schemas.openxmlformats.org/officeDocument/2006/relationships/hyperlink" Target="https://grantspace.org/collaboration/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c30bbc7092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c30bbc7092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c30bbc7092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c30bbc7092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Merged 9 nonprofits in 2014 ...added 2 in 2019. What do we do: It is our job to make sure that every adult in NJ can read write and speak english so they can achieve their goal. We have a staff of 21 and 10 offices around NJ.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c2ee9e4a0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c2ee9e4a03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1E1E1E"/>
                </a:solidFill>
                <a:latin typeface="Georgia"/>
                <a:ea typeface="Georgia"/>
                <a:cs typeface="Georgia"/>
                <a:sym typeface="Georgia"/>
              </a:rPr>
              <a:t>But there are strategies that could make a difference, such as </a:t>
            </a:r>
            <a:r>
              <a:rPr lang="en" sz="1350">
                <a:solidFill>
                  <a:srgbClr val="1E1E1E"/>
                </a:solidFill>
                <a:uFill>
                  <a:noFill/>
                </a:uFill>
                <a:latin typeface="Georgia"/>
                <a:ea typeface="Georgia"/>
                <a:cs typeface="Georgia"/>
                <a:sym typeface="Georgia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scenario planning</a:t>
            </a:r>
            <a:r>
              <a:rPr lang="en" sz="1350">
                <a:solidFill>
                  <a:srgbClr val="1E1E1E"/>
                </a:solidFill>
                <a:latin typeface="Georgia"/>
                <a:ea typeface="Georgia"/>
                <a:cs typeface="Georgia"/>
                <a:sym typeface="Georgia"/>
              </a:rPr>
              <a:t>, </a:t>
            </a:r>
            <a:r>
              <a:rPr lang="en" sz="1350">
                <a:solidFill>
                  <a:srgbClr val="1E1E1E"/>
                </a:solidFill>
                <a:uFill>
                  <a:noFill/>
                </a:uFill>
                <a:latin typeface="Georgia"/>
                <a:ea typeface="Georgia"/>
                <a:cs typeface="Georgia"/>
                <a:sym typeface="Georgia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collaboration</a:t>
            </a:r>
            <a:r>
              <a:rPr lang="en" sz="1350">
                <a:solidFill>
                  <a:srgbClr val="1E1E1E"/>
                </a:solidFill>
                <a:latin typeface="Georgia"/>
                <a:ea typeface="Georgia"/>
                <a:cs typeface="Georgia"/>
                <a:sym typeface="Georgia"/>
              </a:rPr>
              <a:t>, </a:t>
            </a:r>
            <a:r>
              <a:rPr lang="en" sz="1350">
                <a:solidFill>
                  <a:srgbClr val="1E1E1E"/>
                </a:solidFill>
                <a:uFill>
                  <a:noFill/>
                </a:uFill>
                <a:latin typeface="Georgia"/>
                <a:ea typeface="Georgia"/>
                <a:cs typeface="Georgia"/>
                <a:sym typeface="Georgia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restructuring</a:t>
            </a:r>
            <a:r>
              <a:rPr lang="en" sz="1350">
                <a:solidFill>
                  <a:srgbClr val="1E1E1E"/>
                </a:solidFill>
                <a:latin typeface="Georgia"/>
                <a:ea typeface="Georgia"/>
                <a:cs typeface="Georgia"/>
                <a:sym typeface="Georgia"/>
              </a:rPr>
              <a:t>, and </a:t>
            </a:r>
            <a:r>
              <a:rPr lang="en" sz="1350">
                <a:solidFill>
                  <a:srgbClr val="1E1E1E"/>
                </a:solidFill>
                <a:uFill>
                  <a:noFill/>
                </a:uFill>
                <a:latin typeface="Georgia"/>
                <a:ea typeface="Georgia"/>
                <a:cs typeface="Georgia"/>
                <a:sym typeface="Georgia"/>
                <a:hlinkClick r:id="rId6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innovative finance</a:t>
            </a:r>
            <a:r>
              <a:rPr lang="en" sz="1350">
                <a:solidFill>
                  <a:srgbClr val="1E1E1E"/>
                </a:solidFill>
                <a:latin typeface="Georgia"/>
                <a:ea typeface="Georgia"/>
                <a:cs typeface="Georgia"/>
                <a:sym typeface="Georgia"/>
              </a:rPr>
              <a:t>. Choices made by </a:t>
            </a:r>
            <a:r>
              <a:rPr lang="en" sz="1350">
                <a:solidFill>
                  <a:srgbClr val="1E1E1E"/>
                </a:solidFill>
                <a:uFill>
                  <a:noFill/>
                </a:uFill>
                <a:latin typeface="Georgia"/>
                <a:ea typeface="Georgia"/>
                <a:cs typeface="Georgia"/>
                <a:sym typeface="Georgia"/>
                <a:hlinkClick r:id="rId7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government</a:t>
            </a:r>
            <a:r>
              <a:rPr lang="en" sz="1350">
                <a:solidFill>
                  <a:srgbClr val="1E1E1E"/>
                </a:solidFill>
                <a:latin typeface="Georgia"/>
                <a:ea typeface="Georgia"/>
                <a:cs typeface="Georgia"/>
                <a:sym typeface="Georgia"/>
              </a:rPr>
              <a:t> and </a:t>
            </a:r>
            <a:r>
              <a:rPr lang="en" sz="1350">
                <a:solidFill>
                  <a:srgbClr val="1E1E1E"/>
                </a:solidFill>
                <a:uFill>
                  <a:noFill/>
                </a:uFill>
                <a:latin typeface="Georgia"/>
                <a:ea typeface="Georgia"/>
                <a:cs typeface="Georgia"/>
                <a:sym typeface="Georgia"/>
                <a:hlinkClick r:id="rId8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foundations</a:t>
            </a:r>
            <a:r>
              <a:rPr lang="en" sz="1350">
                <a:solidFill>
                  <a:srgbClr val="1E1E1E"/>
                </a:solidFill>
                <a:latin typeface="Georgia"/>
                <a:ea typeface="Georgia"/>
                <a:cs typeface="Georgia"/>
                <a:sym typeface="Georgia"/>
              </a:rPr>
              <a:t> will matter, and nonprofits have an opportunity to influence those choices.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e09e023079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e09e023079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c5e068bff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c5e068bff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c5377ba219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c5377ba219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Virtually no remote learning, students with limited access to the digital world and limited digital literacy skills and volunteers (and sometimes staff) who were reluctant to try new things.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en"/>
              <a:t>Staff in their local offices … most with desktops ...used to just serving their area.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e09e023079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e09e023079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Virtually no remote learning, students with limited access to the digital world and limited digital literacy skills and volunteers (and sometimes staff) who were reluctant to try new things.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en"/>
              <a:t>Staff in their local offices … most with desktops ...used to just serving their area.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c5377ba219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c5377ba219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name="adj" fmla="val 16667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1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rot="10800000" flipH="1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rot="10800000" flipH="1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0"/>
          <p:cNvSpPr/>
          <p:nvPr/>
        </p:nvSpPr>
        <p:spPr>
          <a:xfrm rot="10800000" flipH="1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1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terial">
    <p:bg>
      <p:bgPr>
        <a:solidFill>
          <a:srgbClr val="5B9B98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drive.google.com/file/d/1JdXA5d_cr-Nk7coMOQ5xV1KayERvRqWi/view?usp=sharing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candid.org/?_gl=1*1kgvyfr*_ga*MTQ0NjExMTUxMC4xNjE5MDk3Mjkx*_ga_5W8PXYYGBX*MTYxOTA5NzI5MS4xLjEuMTYxOTA5ODIzMC4w" TargetMode="External"/><Relationship Id="rId4" Type="http://schemas.openxmlformats.org/officeDocument/2006/relationships/hyperlink" Target="https://blog.candid.org/post/how-many-nonprofits-will-shut-their-doors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OAEu8DPq2-Y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66850" y="4100325"/>
            <a:ext cx="2411800" cy="7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206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55"/>
              <a:t>Together </a:t>
            </a:r>
            <a:endParaRPr sz="3755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55"/>
              <a:t>New Jersey:</a:t>
            </a:r>
            <a:endParaRPr sz="3755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22"/>
              <a:t>Challenges &amp; Changes Literacy New Jersey</a:t>
            </a:r>
            <a:r>
              <a:rPr lang="en" sz="2722">
                <a:latin typeface="Caveat"/>
                <a:ea typeface="Caveat"/>
                <a:cs typeface="Caveat"/>
                <a:sym typeface="Caveat"/>
              </a:rPr>
              <a:t>*</a:t>
            </a:r>
            <a:r>
              <a:rPr lang="en" sz="2722"/>
              <a:t> </a:t>
            </a:r>
            <a:endParaRPr sz="2722"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1"/>
          </p:nvPr>
        </p:nvSpPr>
        <p:spPr>
          <a:xfrm>
            <a:off x="103900" y="2779475"/>
            <a:ext cx="4356600" cy="20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Elizabeth Gloeggler, egloeggler@literacynj.org</a:t>
            </a:r>
            <a:endParaRPr/>
          </a:p>
        </p:txBody>
      </p:sp>
      <p:sp>
        <p:nvSpPr>
          <p:cNvPr id="70" name="Google Shape;70;p13"/>
          <p:cNvSpPr txBox="1"/>
          <p:nvPr/>
        </p:nvSpPr>
        <p:spPr>
          <a:xfrm>
            <a:off x="3234775" y="3271750"/>
            <a:ext cx="12258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latin typeface="Caveat"/>
                <a:ea typeface="Caveat"/>
                <a:cs typeface="Caveat"/>
                <a:sym typeface="Caveat"/>
              </a:rPr>
              <a:t>* in a pandemic</a:t>
            </a:r>
            <a:endParaRPr sz="1700" b="1"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275" y="4705863"/>
            <a:ext cx="400050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4"/>
          <p:cNvPicPr preferRelativeResize="0"/>
          <p:nvPr/>
        </p:nvPicPr>
        <p:blipFill rotWithShape="1">
          <a:blip r:embed="rId4">
            <a:alphaModFix/>
          </a:blip>
          <a:srcRect l="34283" t="18648" r="33827" b="8987"/>
          <a:stretch/>
        </p:blipFill>
        <p:spPr>
          <a:xfrm>
            <a:off x="2585495" y="35925"/>
            <a:ext cx="3973018" cy="5071626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4"/>
          <p:cNvSpPr txBox="1"/>
          <p:nvPr/>
        </p:nvSpPr>
        <p:spPr>
          <a:xfrm>
            <a:off x="2812925" y="4743325"/>
            <a:ext cx="1160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Link to pdf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8" name="Google Shape;78;p14"/>
          <p:cNvSpPr txBox="1"/>
          <p:nvPr/>
        </p:nvSpPr>
        <p:spPr>
          <a:xfrm rot="934">
            <a:off x="259800" y="805275"/>
            <a:ext cx="2208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Roboto"/>
                <a:ea typeface="Roboto"/>
                <a:cs typeface="Roboto"/>
                <a:sym typeface="Roboto"/>
              </a:rPr>
              <a:t>Literacy NJ today</a:t>
            </a:r>
            <a:endParaRPr sz="2000" b="1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5"/>
          <p:cNvSpPr txBox="1">
            <a:spLocks noGrp="1"/>
          </p:cNvSpPr>
          <p:nvPr>
            <p:ph type="title"/>
          </p:nvPr>
        </p:nvSpPr>
        <p:spPr>
          <a:xfrm>
            <a:off x="532025" y="6388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 context: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33"/>
          </a:p>
        </p:txBody>
      </p:sp>
      <p:sp>
        <p:nvSpPr>
          <p:cNvPr id="84" name="Google Shape;84;p15"/>
          <p:cNvSpPr txBox="1">
            <a:spLocks noGrp="1"/>
          </p:cNvSpPr>
          <p:nvPr>
            <p:ph type="body" idx="1"/>
          </p:nvPr>
        </p:nvSpPr>
        <p:spPr>
          <a:xfrm>
            <a:off x="281400" y="1757525"/>
            <a:ext cx="41877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ct val="100000"/>
              <a:buChar char="●"/>
            </a:pPr>
            <a:r>
              <a:rPr lang="en" sz="7600">
                <a:solidFill>
                  <a:srgbClr val="1E1E1E"/>
                </a:solidFill>
              </a:rPr>
              <a:t>Realistically 11% of nonprofits close their doors every year. </a:t>
            </a:r>
            <a:endParaRPr sz="7600">
              <a:solidFill>
                <a:srgbClr val="1E1E1E"/>
              </a:solidFill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1E1E1E"/>
              </a:solidFill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ct val="100000"/>
              <a:buChar char="●"/>
            </a:pPr>
            <a:r>
              <a:rPr lang="en" sz="7600">
                <a:solidFill>
                  <a:srgbClr val="1E1E1E"/>
                </a:solidFill>
              </a:rPr>
              <a:t>COVID could account for an additional 7% or more.</a:t>
            </a:r>
            <a:endParaRPr sz="7600">
              <a:solidFill>
                <a:srgbClr val="1E1E1E"/>
              </a:solidFill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1E1E1E"/>
              </a:solidFill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ct val="100000"/>
              <a:buChar char="●"/>
            </a:pPr>
            <a:r>
              <a:rPr lang="en" sz="7600">
                <a:solidFill>
                  <a:srgbClr val="1E1E1E"/>
                </a:solidFill>
              </a:rPr>
              <a:t>In the most dire scenario, we lose 119,517 nonprofits (38%).</a:t>
            </a:r>
            <a:endParaRPr sz="7600">
              <a:solidFill>
                <a:srgbClr val="1E1E1E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1E1E1E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85" name="Google Shape;8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1400" y="1904575"/>
            <a:ext cx="4187749" cy="262332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5"/>
          <p:cNvSpPr txBox="1"/>
          <p:nvPr/>
        </p:nvSpPr>
        <p:spPr>
          <a:xfrm>
            <a:off x="350675" y="4657800"/>
            <a:ext cx="6858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How many nonprofits will close their doors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 by </a:t>
            </a:r>
            <a:r>
              <a:rPr lang="en">
                <a:solidFill>
                  <a:srgbClr val="1E1E1E"/>
                </a:solidFill>
                <a:latin typeface="Roboto"/>
                <a:ea typeface="Roboto"/>
                <a:cs typeface="Roboto"/>
                <a:sym typeface="Roboto"/>
              </a:rPr>
              <a:t>Jacob Harold on </a:t>
            </a:r>
            <a:r>
              <a:rPr lang="en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Candid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, July, 2020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 txBox="1">
            <a:spLocks noGrp="1"/>
          </p:cNvSpPr>
          <p:nvPr>
            <p:ph type="title"/>
          </p:nvPr>
        </p:nvSpPr>
        <p:spPr>
          <a:xfrm>
            <a:off x="532025" y="6388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 context: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33"/>
          </a:p>
        </p:txBody>
      </p:sp>
      <p:sp>
        <p:nvSpPr>
          <p:cNvPr id="92" name="Google Shape;92;p16"/>
          <p:cNvSpPr txBox="1">
            <a:spLocks noGrp="1"/>
          </p:cNvSpPr>
          <p:nvPr>
            <p:ph type="body" idx="1"/>
          </p:nvPr>
        </p:nvSpPr>
        <p:spPr>
          <a:xfrm>
            <a:off x="281400" y="1757525"/>
            <a:ext cx="4501200" cy="32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# of students receiving remote instruction from October, 1979-March 15, 2020: </a:t>
            </a:r>
            <a:r>
              <a:rPr lang="en" b="1"/>
              <a:t>0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# of students receiving remote instruction in just 10 of our programs from March 16, 2020 to today: </a:t>
            </a:r>
            <a:r>
              <a:rPr lang="en" b="1"/>
              <a:t>1,519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# of staff laid off or furloughed: </a:t>
            </a:r>
            <a:r>
              <a:rPr lang="en" b="1"/>
              <a:t>0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93" name="Google Shape;9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1940" y="2139650"/>
            <a:ext cx="3551925" cy="194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 txBox="1"/>
          <p:nvPr/>
        </p:nvSpPr>
        <p:spPr>
          <a:xfrm>
            <a:off x="471900" y="1883350"/>
            <a:ext cx="4372800" cy="30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Font typeface="Roboto"/>
              <a:buChar char="●"/>
            </a:pPr>
            <a:r>
              <a:rPr lang="en" sz="1900">
                <a:latin typeface="Roboto"/>
                <a:ea typeface="Roboto"/>
                <a:cs typeface="Roboto"/>
                <a:sym typeface="Roboto"/>
              </a:rPr>
              <a:t>We’re not thinking about what’s impossible ...we’re thinking about how to make things possible.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Font typeface="Roboto"/>
              <a:buChar char="●"/>
            </a:pPr>
            <a:r>
              <a:rPr lang="en" sz="1900">
                <a:latin typeface="Roboto"/>
                <a:ea typeface="Roboto"/>
                <a:cs typeface="Roboto"/>
                <a:sym typeface="Roboto"/>
              </a:rPr>
              <a:t>Don’t tell us something is hard … everything is hard right now ...tell us what you’re going to do or try.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Font typeface="Roboto"/>
              <a:buChar char="●"/>
            </a:pPr>
            <a:r>
              <a:rPr lang="en" sz="1900">
                <a:latin typeface="Roboto"/>
                <a:ea typeface="Roboto"/>
                <a:cs typeface="Roboto"/>
                <a:sym typeface="Roboto"/>
              </a:rPr>
              <a:t>You’re not alone … you’re part of a team!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9" name="Google Shape;99;p17"/>
          <p:cNvSpPr txBox="1">
            <a:spLocks noGrp="1"/>
          </p:cNvSpPr>
          <p:nvPr>
            <p:ph type="title"/>
          </p:nvPr>
        </p:nvSpPr>
        <p:spPr>
          <a:xfrm>
            <a:off x="411150" y="32307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Pandemic Mantras</a:t>
            </a:r>
            <a:endParaRPr/>
          </a:p>
        </p:txBody>
      </p:sp>
      <p:pic>
        <p:nvPicPr>
          <p:cNvPr id="100" name="Google Shape;10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8699" y="811200"/>
            <a:ext cx="2716326" cy="407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>
            <a:spLocks noGrp="1"/>
          </p:cNvSpPr>
          <p:nvPr>
            <p:ph type="title"/>
          </p:nvPr>
        </p:nvSpPr>
        <p:spPr>
          <a:xfrm>
            <a:off x="460950" y="2163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chemeClr val="accent4"/>
                </a:solidFill>
              </a:rPr>
              <a:t>Top 3 COVID Challenges*</a:t>
            </a:r>
            <a:endParaRPr/>
          </a:p>
        </p:txBody>
      </p:sp>
      <p:sp>
        <p:nvSpPr>
          <p:cNvPr id="106" name="Google Shape;106;p18"/>
          <p:cNvSpPr txBox="1"/>
          <p:nvPr/>
        </p:nvSpPr>
        <p:spPr>
          <a:xfrm>
            <a:off x="3571875" y="1087100"/>
            <a:ext cx="56202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100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2100">
                <a:solidFill>
                  <a:schemeClr val="accent4"/>
                </a:solidFill>
                <a:latin typeface="Caveat"/>
                <a:ea typeface="Caveat"/>
                <a:cs typeface="Caveat"/>
                <a:sym typeface="Caveat"/>
              </a:rPr>
              <a:t>* aka everyday as I try to keep my literacy program alive! </a:t>
            </a:r>
            <a:r>
              <a:rPr lang="en" sz="2100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/>
          </a:p>
        </p:txBody>
      </p:sp>
      <p:sp>
        <p:nvSpPr>
          <p:cNvPr id="107" name="Google Shape;107;p18"/>
          <p:cNvSpPr txBox="1"/>
          <p:nvPr/>
        </p:nvSpPr>
        <p:spPr>
          <a:xfrm>
            <a:off x="278850" y="1984000"/>
            <a:ext cx="8605500" cy="30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Roboto"/>
              <a:buChar char="●"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Nothing was VIRTUAL 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81000" algn="l" rtl="0">
              <a:spcBef>
                <a:spcPts val="3000"/>
              </a:spcBef>
              <a:spcAft>
                <a:spcPts val="0"/>
              </a:spcAft>
              <a:buSzPts val="2400"/>
              <a:buFont typeface="Roboto"/>
              <a:buChar char="●"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Staff Entrenchment 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81000" algn="l" rtl="0">
              <a:spcBef>
                <a:spcPts val="3000"/>
              </a:spcBef>
              <a:spcAft>
                <a:spcPts val="0"/>
              </a:spcAft>
              <a:buSzPts val="2400"/>
              <a:buFont typeface="Roboto"/>
              <a:buChar char="●"/>
            </a:pPr>
            <a:r>
              <a:rPr lang="en" sz="2400">
                <a:latin typeface="Roboto"/>
                <a:ea typeface="Roboto"/>
                <a:cs typeface="Roboto"/>
                <a:sym typeface="Roboto"/>
              </a:rPr>
              <a:t>Money … money … money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marL="1371600" lvl="0" indent="0" algn="l" rtl="0">
              <a:spcBef>
                <a:spcPts val="3000"/>
              </a:spcBef>
              <a:spcAft>
                <a:spcPts val="0"/>
              </a:spcAft>
              <a:buNone/>
            </a:pP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13716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13716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>
            <a:spLocks noGrp="1"/>
          </p:cNvSpPr>
          <p:nvPr>
            <p:ph type="title"/>
          </p:nvPr>
        </p:nvSpPr>
        <p:spPr>
          <a:xfrm>
            <a:off x="460950" y="2163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chemeClr val="accent4"/>
                </a:solidFill>
              </a:rPr>
              <a:t>Top 3 COVID Innovating*</a:t>
            </a:r>
            <a:endParaRPr/>
          </a:p>
        </p:txBody>
      </p:sp>
      <p:sp>
        <p:nvSpPr>
          <p:cNvPr id="113" name="Google Shape;113;p19"/>
          <p:cNvSpPr txBox="1"/>
          <p:nvPr/>
        </p:nvSpPr>
        <p:spPr>
          <a:xfrm>
            <a:off x="3571875" y="1087100"/>
            <a:ext cx="56202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100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2100">
                <a:solidFill>
                  <a:schemeClr val="accent4"/>
                </a:solidFill>
                <a:latin typeface="Caveat"/>
                <a:ea typeface="Caveat"/>
                <a:cs typeface="Caveat"/>
                <a:sym typeface="Caveat"/>
              </a:rPr>
              <a:t>* aka everyday as I try to keep my literacy program alive! </a:t>
            </a:r>
            <a:r>
              <a:rPr lang="en" sz="2100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/>
          </a:p>
        </p:txBody>
      </p:sp>
      <p:sp>
        <p:nvSpPr>
          <p:cNvPr id="114" name="Google Shape;114;p19"/>
          <p:cNvSpPr txBox="1"/>
          <p:nvPr/>
        </p:nvSpPr>
        <p:spPr>
          <a:xfrm>
            <a:off x="278850" y="1818400"/>
            <a:ext cx="8605500" cy="31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Font typeface="Roboto"/>
              <a:buChar char="●"/>
            </a:pPr>
            <a:r>
              <a:rPr lang="en" sz="1900">
                <a:latin typeface="Roboto"/>
                <a:ea typeface="Roboto"/>
                <a:cs typeface="Roboto"/>
                <a:sym typeface="Roboto"/>
              </a:rPr>
              <a:t>Nothing was VIRTUAL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marL="914400" lvl="1" indent="-349250" algn="l" rtl="0">
              <a:spcBef>
                <a:spcPts val="1000"/>
              </a:spcBef>
              <a:spcAft>
                <a:spcPts val="0"/>
              </a:spcAft>
              <a:buSzPts val="1900"/>
              <a:buFont typeface="Roboto"/>
              <a:buChar char="○"/>
            </a:pPr>
            <a:r>
              <a:rPr lang="en" sz="1900">
                <a:latin typeface="Roboto"/>
                <a:ea typeface="Roboto"/>
                <a:cs typeface="Roboto"/>
                <a:sym typeface="Roboto"/>
              </a:rPr>
              <a:t>Fixed our curriculum, trained our volunteers, got devices for our students, met our students where they are digitally. 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9250" algn="l" rtl="0">
              <a:spcBef>
                <a:spcPts val="1000"/>
              </a:spcBef>
              <a:spcAft>
                <a:spcPts val="0"/>
              </a:spcAft>
              <a:buSzPts val="1900"/>
              <a:buFont typeface="Roboto"/>
              <a:buChar char="●"/>
            </a:pPr>
            <a:r>
              <a:rPr lang="en" sz="1900">
                <a:latin typeface="Roboto"/>
                <a:ea typeface="Roboto"/>
                <a:cs typeface="Roboto"/>
                <a:sym typeface="Roboto"/>
              </a:rPr>
              <a:t>Staff Entrenchment 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marL="914400" lvl="1" indent="-349250" algn="l" rtl="0">
              <a:spcBef>
                <a:spcPts val="1000"/>
              </a:spcBef>
              <a:spcAft>
                <a:spcPts val="0"/>
              </a:spcAft>
              <a:buSzPts val="1900"/>
              <a:buFont typeface="Roboto"/>
              <a:buChar char="○"/>
            </a:pPr>
            <a:r>
              <a:rPr lang="en" sz="1900">
                <a:latin typeface="Roboto"/>
                <a:ea typeface="Roboto"/>
                <a:cs typeface="Roboto"/>
                <a:sym typeface="Roboto"/>
              </a:rPr>
              <a:t>Erased the borders, trained together, taught together, did projects together.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9250" algn="l" rtl="0">
              <a:spcBef>
                <a:spcPts val="1000"/>
              </a:spcBef>
              <a:spcAft>
                <a:spcPts val="0"/>
              </a:spcAft>
              <a:buSzPts val="1900"/>
              <a:buFont typeface="Roboto"/>
              <a:buChar char="●"/>
            </a:pPr>
            <a:r>
              <a:rPr lang="en" sz="1900">
                <a:latin typeface="Roboto"/>
                <a:ea typeface="Roboto"/>
                <a:cs typeface="Roboto"/>
                <a:sym typeface="Roboto"/>
              </a:rPr>
              <a:t>Money … money … money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marL="914400" lvl="1" indent="-349250" algn="l" rtl="0">
              <a:spcBef>
                <a:spcPts val="1000"/>
              </a:spcBef>
              <a:spcAft>
                <a:spcPts val="0"/>
              </a:spcAft>
              <a:buSzPts val="1900"/>
              <a:buFont typeface="Roboto"/>
              <a:buChar char="○"/>
            </a:pPr>
            <a:r>
              <a:rPr lang="en" sz="1900">
                <a:latin typeface="Roboto"/>
                <a:ea typeface="Roboto"/>
                <a:cs typeface="Roboto"/>
                <a:sym typeface="Roboto"/>
              </a:rPr>
              <a:t>We left no stone unturned, chased down every possible opportunity.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marL="13716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13716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13716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/>
          <p:nvPr/>
        </p:nvSpPr>
        <p:spPr>
          <a:xfrm>
            <a:off x="823775" y="391800"/>
            <a:ext cx="75948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Thank you!</a:t>
            </a:r>
            <a:endParaRPr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0" name="Google Shape;120;p20" descr="The adventures of a penguin named Wellington is causing a stir at Chicago’s Shedd Aquarium. &#10;After the aquarium was closed due to the COVID-19 pandemic, the animals have been exploring the building. &#10;And Wellington’s adventures, along with some of his friends, have become a viral hit." title="Penguins at Chicago Aquarium welcome distraction from COVID-19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28325" y="1346200"/>
            <a:ext cx="4213166" cy="315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1A237E"/>
      </a:accent5>
      <a:accent6>
        <a:srgbClr val="F4B400"/>
      </a:accent6>
      <a:hlink>
        <a:srgbClr val="1A237E"/>
      </a:hlink>
      <a:folHlink>
        <a:srgbClr val="1A23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483</Words>
  <Application>Microsoft Office PowerPoint</Application>
  <PresentationFormat>On-screen Show (16:9)</PresentationFormat>
  <Paragraphs>66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Georgia</vt:lpstr>
      <vt:lpstr>Caveat</vt:lpstr>
      <vt:lpstr>Roboto</vt:lpstr>
      <vt:lpstr>Arial</vt:lpstr>
      <vt:lpstr>Material</vt:lpstr>
      <vt:lpstr>Together  New Jersey: Challenges &amp; Changes Literacy New Jersey* </vt:lpstr>
      <vt:lpstr>PowerPoint Presentation</vt:lpstr>
      <vt:lpstr>Some context:  </vt:lpstr>
      <vt:lpstr>Some context:  </vt:lpstr>
      <vt:lpstr>Our Pandemic Mantras</vt:lpstr>
      <vt:lpstr>Top 3 COVID Challenges*</vt:lpstr>
      <vt:lpstr>Top 3 COVID Innovating*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Together  New Jersey: Challenges &amp; Changes Literacy New Jersey* </dc:title>
  <dc:creator>Miriam Salerno</dc:creator>
  <cp:lastModifiedBy>Miriam Salerno</cp:lastModifiedBy>
  <cp:revision>2</cp:revision>
  <dcterms:modified xsi:type="dcterms:W3CDTF">2021-07-07T20:22:38Z</dcterms:modified>
</cp:coreProperties>
</file>